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21"/>
  </p:notesMasterIdLst>
  <p:handoutMasterIdLst>
    <p:handoutMasterId r:id="rId22"/>
  </p:handoutMasterIdLst>
  <p:sldIdLst>
    <p:sldId id="281" r:id="rId5"/>
    <p:sldId id="272" r:id="rId6"/>
    <p:sldId id="289" r:id="rId7"/>
    <p:sldId id="270" r:id="rId8"/>
    <p:sldId id="307" r:id="rId9"/>
    <p:sldId id="306" r:id="rId10"/>
    <p:sldId id="308" r:id="rId11"/>
    <p:sldId id="295" r:id="rId12"/>
    <p:sldId id="293" r:id="rId13"/>
    <p:sldId id="291" r:id="rId14"/>
    <p:sldId id="297" r:id="rId15"/>
    <p:sldId id="301" r:id="rId16"/>
    <p:sldId id="298" r:id="rId17"/>
    <p:sldId id="302" r:id="rId18"/>
    <p:sldId id="299" r:id="rId19"/>
    <p:sldId id="284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E15DAB-A509-C7C8-62CC-EDF7231456A3}" v="97" dt="2024-03-28T17:33:26.630"/>
  </p1510:revLst>
</p1510:revInfo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25" autoAdjust="0"/>
  </p:normalViewPr>
  <p:slideViewPr>
    <p:cSldViewPr showGuides="1">
      <p:cViewPr varScale="1">
        <p:scale>
          <a:sx n="70" d="100"/>
          <a:sy n="70" d="100"/>
        </p:scale>
        <p:origin x="702" y="60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4/30/2024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4/30/2024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0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4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1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5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98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6F01-7154-41E0-B48B-A692175753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75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9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56412" y="0"/>
            <a:ext cx="5294313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12" y="0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8483" y="521171"/>
            <a:ext cx="6201033" cy="5815657"/>
          </a:xfrm>
          <a:prstGeom prst="rect">
            <a:avLst/>
          </a:prstGeom>
        </p:spPr>
      </p:pic>
      <p:sp>
        <p:nvSpPr>
          <p:cNvPr id="6" name="Text Placeholder Subtitle 1">
            <a:extLst>
              <a:ext uri="{FF2B5EF4-FFF2-40B4-BE49-F238E27FC236}">
                <a16:creationId xmlns:a16="http://schemas.microsoft.com/office/drawing/2014/main" id="{5A1F9EF5-B88C-405C-9168-EDE6A7074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3" y="1752600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Subtitle 2">
            <a:extLst>
              <a:ext uri="{FF2B5EF4-FFF2-40B4-BE49-F238E27FC236}">
                <a16:creationId xmlns:a16="http://schemas.microsoft.com/office/drawing/2014/main" id="{D2282B87-09AC-4246-8C13-92CF93907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3" y="4844142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811" y="2361521"/>
            <a:ext cx="3757613" cy="2481941"/>
          </a:xfrm>
        </p:spPr>
        <p:txBody>
          <a:bodyPr vert="horz" lIns="121899" tIns="60949" rIns="121899" bIns="60949" rtlCol="0" anchor="ctr">
            <a:normAutofit/>
          </a:bodyPr>
          <a:lstStyle>
            <a:lvl1pPr algn="ctr">
              <a:defRPr lang="en-US" sz="72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ircle Layout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82605" y="99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2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Circle Layout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94512" y="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layout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1" y="685800"/>
            <a:ext cx="8763002" cy="990600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812" y="1309974"/>
            <a:ext cx="1830164" cy="4648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1512DC-20C8-4928-B94E-9F191902C5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1611" y="1828800"/>
            <a:ext cx="8763002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2" r:id="rId3"/>
    <p:sldLayoutId id="2147483699" r:id="rId4"/>
    <p:sldLayoutId id="2147483700" r:id="rId5"/>
    <p:sldLayoutId id="214748369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11" y="2188029"/>
            <a:ext cx="3757613" cy="2481941"/>
          </a:xfrm>
        </p:spPr>
        <p:txBody>
          <a:bodyPr>
            <a:normAutofit fontScale="90000"/>
          </a:bodyPr>
          <a:lstStyle/>
          <a:p>
            <a:r>
              <a:rPr lang="en-US" dirty="0"/>
              <a:t>GO Team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2E407-D5EB-4497-8CCA-679DF1252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1" y="4984334"/>
            <a:ext cx="3757612" cy="609600"/>
          </a:xfrm>
        </p:spPr>
        <p:txBody>
          <a:bodyPr/>
          <a:lstStyle/>
          <a:p>
            <a:r>
              <a:rPr lang="en-US" sz="2000" dirty="0">
                <a:solidFill>
                  <a:schemeClr val="accent5"/>
                </a:solidFill>
              </a:rPr>
              <a:t>MTG 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A94CDC-0593-F75E-139D-E7603E2CF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1" y="1295400"/>
            <a:ext cx="3757612" cy="6096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SCHOOL NAME</a:t>
            </a:r>
          </a:p>
        </p:txBody>
      </p:sp>
    </p:spTree>
    <p:extLst>
      <p:ext uri="{BB962C8B-B14F-4D97-AF65-F5344CB8AC3E}">
        <p14:creationId xmlns:p14="http://schemas.microsoft.com/office/powerpoint/2010/main" val="3967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F427B0E-DA6A-1C18-1166-0D5614C37953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41933478"/>
              </p:ext>
            </p:extLst>
          </p:nvPr>
        </p:nvGraphicFramePr>
        <p:xfrm>
          <a:off x="2513012" y="2362200"/>
          <a:ext cx="8763000" cy="26517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224516321"/>
                    </a:ext>
                  </a:extLst>
                </a:gridCol>
                <a:gridCol w="8153400">
                  <a:extLst>
                    <a:ext uri="{9D8B030D-6E8A-4147-A177-3AD203B41FA5}">
                      <a16:colId xmlns:a16="http://schemas.microsoft.com/office/drawing/2014/main" val="4053544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49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 labs starting in August, small group pull outs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Collaborating with Readers are Leaders instructional coach and ELA coach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23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Including DEAR time into the instructional schedule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476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 pull out with instructional coach 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2078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AB88A2-F3BD-6FE0-9654-38C55917036F}"/>
              </a:ext>
            </a:extLst>
          </p:cNvPr>
          <p:cNvSpPr txBox="1"/>
          <p:nvPr/>
        </p:nvSpPr>
        <p:spPr>
          <a:xfrm>
            <a:off x="2055812" y="381000"/>
            <a:ext cx="96774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b="1" u="sng" dirty="0">
                <a:solidFill>
                  <a:schemeClr val="accent6"/>
                </a:solidFill>
                <a:latin typeface="+mj-lt"/>
              </a:rPr>
              <a:t>Needs Assessment: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4C6BE-B0DE-6DBE-78D0-76D16779D0A4}"/>
              </a:ext>
            </a:extLst>
          </p:cNvPr>
          <p:cNvSpPr txBox="1"/>
          <p:nvPr/>
        </p:nvSpPr>
        <p:spPr>
          <a:xfrm>
            <a:off x="2551112" y="160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tabLst>
                <a:tab pos="241300" algn="l"/>
                <a:tab pos="241935" algn="l"/>
              </a:tabLst>
            </a:pPr>
            <a:r>
              <a:rPr lang="en-US" sz="2400" spc="-5" dirty="0">
                <a:latin typeface="Calibri"/>
                <a:ea typeface="+mn-lt"/>
                <a:cs typeface="Calibri"/>
              </a:rPr>
              <a:t>What are two to three (2-3) needs we can identify based our data?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01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485C6F9-716F-BB86-9D3C-12A0E9B6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914400"/>
            <a:ext cx="3429000" cy="12954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Information Items</a:t>
            </a:r>
          </a:p>
        </p:txBody>
      </p:sp>
      <p:pic>
        <p:nvPicPr>
          <p:cNvPr id="9" name="Graphic 8" descr="sketch of a few books with a pencil">
            <a:extLst>
              <a:ext uri="{FF2B5EF4-FFF2-40B4-BE49-F238E27FC236}">
                <a16:creationId xmlns:a16="http://schemas.microsoft.com/office/drawing/2014/main" id="{4285B7C6-78CD-6494-6B57-20CB811B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1412" y="3276600"/>
            <a:ext cx="2667000" cy="31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22" y="901698"/>
            <a:ext cx="3048000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Principal’s Report</a:t>
            </a:r>
          </a:p>
        </p:txBody>
      </p:sp>
      <p:pic>
        <p:nvPicPr>
          <p:cNvPr id="2" name="Graphic 1" descr="sketch of trophy on top of stack of books">
            <a:extLst>
              <a:ext uri="{FF2B5EF4-FFF2-40B4-BE49-F238E27FC236}">
                <a16:creationId xmlns:a16="http://schemas.microsoft.com/office/drawing/2014/main" id="{01E27CA5-A2A2-9D38-63DE-702785BBF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9512" y="2971800"/>
            <a:ext cx="2552700" cy="34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474911" y="1193800"/>
            <a:ext cx="8763002" cy="5054600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GMAS April 29</a:t>
            </a:r>
            <a:r>
              <a:rPr lang="en-US" sz="2000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- May 14</a:t>
            </a:r>
            <a:r>
              <a:rPr lang="en-US" sz="2000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Field Day May 15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and 16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PBL STEM Night May 16</a:t>
            </a:r>
            <a:r>
              <a:rPr lang="en-US" sz="2000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 4pm- 6pm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Grade Transition to Long Middle  May 17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Awards Days</a:t>
            </a:r>
          </a:p>
          <a:p>
            <a:pPr marL="883845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May 20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- Fifth and Fourth Grade </a:t>
            </a:r>
          </a:p>
          <a:p>
            <a:pPr marL="883845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May 21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– Third Grade, PreK and Kindergarten</a:t>
            </a:r>
          </a:p>
          <a:p>
            <a:pPr marL="883845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May 22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nd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– Second and First Grade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Last day for Students May 24th</a:t>
            </a:r>
          </a:p>
        </p:txBody>
      </p:sp>
    </p:spTree>
    <p:extLst>
      <p:ext uri="{BB962C8B-B14F-4D97-AF65-F5344CB8AC3E}">
        <p14:creationId xmlns:p14="http://schemas.microsoft.com/office/powerpoint/2010/main" val="26283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457200"/>
            <a:ext cx="7812088" cy="1524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Additional Information Items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9F55-287D-C3CF-11DA-35CEEF4C8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2133600"/>
            <a:ext cx="5562600" cy="4089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b="1" dirty="0">
                <a:solidFill>
                  <a:schemeClr val="tx2"/>
                </a:solidFill>
              </a:rPr>
              <a:t>Cluster Advisory Team Report</a:t>
            </a:r>
            <a:endParaRPr lang="en-US"/>
          </a:p>
          <a:p>
            <a:pPr marL="304165" indent="-304165"/>
            <a:r>
              <a:rPr lang="en-US" b="1" dirty="0">
                <a:solidFill>
                  <a:schemeClr val="tx2"/>
                </a:solidFill>
              </a:rPr>
              <a:t>GO Team Elections</a:t>
            </a:r>
            <a:endParaRPr lang="en-US" b="1" dirty="0">
              <a:solidFill>
                <a:schemeClr val="tx2"/>
              </a:solidFill>
              <a:cs typeface="Quire Sans"/>
            </a:endParaRPr>
          </a:p>
          <a:p>
            <a:pPr marL="730885" lvl="1" indent="-304165"/>
            <a:r>
              <a:rPr lang="en-US" dirty="0"/>
              <a:t>Find candidates at apsstrongschools.com</a:t>
            </a:r>
            <a:endParaRPr lang="en-US" dirty="0">
              <a:cs typeface="Quire Sans"/>
            </a:endParaRPr>
          </a:p>
          <a:p>
            <a:pPr marL="730885" lvl="1" indent="-304165"/>
            <a:r>
              <a:rPr lang="en-US" dirty="0"/>
              <a:t>Vote </a:t>
            </a:r>
            <a:r>
              <a:rPr lang="en-US" b="1" dirty="0"/>
              <a:t>APRIL 16-25</a:t>
            </a:r>
            <a:endParaRPr lang="en-US" b="1" dirty="0">
              <a:cs typeface="Quire Sans"/>
            </a:endParaRPr>
          </a:p>
          <a:p>
            <a:pPr marL="730885" lvl="1" indent="-304165"/>
            <a:r>
              <a:rPr lang="en-US" dirty="0"/>
              <a:t>Households are sent a unique link based upon information in Infinite Campus</a:t>
            </a:r>
            <a:endParaRPr lang="en-US" dirty="0">
              <a:cs typeface="Quire Sans"/>
            </a:endParaRPr>
          </a:p>
          <a:p>
            <a:pPr marL="730885" lvl="1" indent="-304165"/>
            <a:r>
              <a:rPr lang="en-US" dirty="0"/>
              <a:t>School Staff will be sent a link to their APS email address</a:t>
            </a:r>
            <a:endParaRPr lang="en-US" dirty="0">
              <a:cs typeface="Quire Sans"/>
            </a:endParaRPr>
          </a:p>
        </p:txBody>
      </p:sp>
    </p:spTree>
    <p:extLst>
      <p:ext uri="{BB962C8B-B14F-4D97-AF65-F5344CB8AC3E}">
        <p14:creationId xmlns:p14="http://schemas.microsoft.com/office/powerpoint/2010/main" val="6960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ketch of an open book, light bulb, and the word, &quot;idea&quot;">
            <a:extLst>
              <a:ext uri="{FF2B5EF4-FFF2-40B4-BE49-F238E27FC236}">
                <a16:creationId xmlns:a16="http://schemas.microsoft.com/office/drawing/2014/main" id="{2EFEDB6D-C50E-3C40-A621-346302CA8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1140" y="4191000"/>
            <a:ext cx="1959951" cy="1577927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C8C39E6-DC9C-0C7A-D309-34E2F0F1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" y="1089073"/>
            <a:ext cx="4495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Announcements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9645D6-B0F5-D6EE-D0A4-3AEDF72F6590}"/>
              </a:ext>
            </a:extLst>
          </p:cNvPr>
          <p:cNvSpPr txBox="1">
            <a:spLocks/>
          </p:cNvSpPr>
          <p:nvPr/>
        </p:nvSpPr>
        <p:spPr>
          <a:xfrm>
            <a:off x="6246812" y="1660573"/>
            <a:ext cx="5181600" cy="3276600"/>
          </a:xfrm>
          <a:prstGeom prst="rect">
            <a:avLst/>
          </a:prstGeom>
        </p:spPr>
        <p:txBody>
          <a:bodyPr vert="horz" lIns="121899" tIns="60949" rIns="121899" bIns="60949" rtlCol="0" anchor="t">
            <a:normAutofit fontScale="925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165" indent="-304165"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</a:rPr>
              <a:t>GO Team Members</a:t>
            </a:r>
            <a:endParaRPr lang="en-US"/>
          </a:p>
          <a:p>
            <a:pPr marL="730885" lvl="1" indent="-30416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Complete your end of year surveys</a:t>
            </a:r>
            <a:endParaRPr lang="en-US" dirty="0">
              <a:solidFill>
                <a:schemeClr val="accent1"/>
              </a:solidFill>
              <a:cs typeface="Quire Sans"/>
            </a:endParaRPr>
          </a:p>
          <a:p>
            <a:pPr marL="1157605" lvl="2" indent="-30416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Principal Feedback Survey (</a:t>
            </a:r>
            <a:r>
              <a:rPr lang="en-US" b="1" dirty="0">
                <a:solidFill>
                  <a:schemeClr val="bg1"/>
                </a:solidFill>
              </a:rPr>
              <a:t>AVAILABLE NOW!</a:t>
            </a:r>
            <a:r>
              <a:rPr lang="en-US" dirty="0">
                <a:solidFill>
                  <a:schemeClr val="bg1"/>
                </a:solidFill>
              </a:rPr>
              <a:t> Check your email for the link)</a:t>
            </a:r>
          </a:p>
          <a:p>
            <a:pPr marL="1157605" lvl="2" indent="-304165">
              <a:buClr>
                <a:srgbClr val="541548"/>
              </a:buClr>
              <a:buFont typeface="Arial,Sans-Serif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GO Team Satisfaction Survey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(Available May 1st)</a:t>
            </a:r>
          </a:p>
          <a:p>
            <a:pPr marL="1157605" lvl="2" indent="-304165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cs typeface="Quire Sans"/>
            </a:endParaRPr>
          </a:p>
          <a:p>
            <a:pPr marL="730885" lvl="1" indent="-30416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Complete your required trainings </a:t>
            </a:r>
            <a:r>
              <a:rPr lang="en-US" b="1" dirty="0">
                <a:solidFill>
                  <a:schemeClr val="accent1"/>
                </a:solidFill>
              </a:rPr>
              <a:t>ASAP</a:t>
            </a:r>
            <a:endParaRPr lang="en-US" b="1" dirty="0">
              <a:solidFill>
                <a:schemeClr val="accent1"/>
              </a:solidFill>
              <a:cs typeface="Quire Sans"/>
            </a:endParaRPr>
          </a:p>
          <a:p>
            <a:pPr marL="1157605" lvl="2" indent="-30416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Contact the GO Team Office with any questions</a:t>
            </a:r>
            <a:endParaRPr lang="en-US" dirty="0">
              <a:solidFill>
                <a:schemeClr val="bg1"/>
              </a:solidFill>
              <a:cs typeface="Quire Sans"/>
            </a:endParaRPr>
          </a:p>
        </p:txBody>
      </p:sp>
    </p:spTree>
    <p:extLst>
      <p:ext uri="{BB962C8B-B14F-4D97-AF65-F5344CB8AC3E}">
        <p14:creationId xmlns:p14="http://schemas.microsoft.com/office/powerpoint/2010/main" val="16824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AC736C6D-CC6C-DA4E-5C75-55CF58E9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1371600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52400"/>
            <a:ext cx="5562600" cy="1143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4" y="1143000"/>
            <a:ext cx="7659688" cy="5156200"/>
          </a:xfrm>
        </p:spPr>
        <p:txBody>
          <a:bodyPr vert="horz" lIns="121899" tIns="60949" rIns="121899" bIns="60949" rtlCol="0" anchor="t">
            <a:no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D47B22"/>
              </a:buClr>
              <a:buFont typeface="+mj-lt"/>
              <a:buAutoNum type="arabicPeriod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Call to Order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Font typeface="+mj-lt"/>
              <a:buAutoNum type="romanUcPeriod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Roll Call; Establish Quorum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Font typeface="+mj-lt"/>
              <a:buAutoNum type="romanUcPeriod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Action Items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Approval of Agenda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Approval of Previous Minutes: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Font typeface="+mj-lt"/>
              <a:buAutoNum type="romanUcPeriod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Discussion Items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 Spring MAPS results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Needs Assessment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Font typeface="+mj-lt"/>
              <a:buAutoNum type="romanUcPeriod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 Items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Principal’s Report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2023-2024 Family Engagement and/or Partnership Highlights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 Team Elections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Font typeface="+mj-lt"/>
              <a:buAutoNum type="romanUcPeriod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Announcements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Font typeface="+mj-lt"/>
              <a:buAutoNum type="romanUcPeriod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 Comment </a:t>
            </a:r>
            <a:r>
              <a:rPr lang="en-US" i="1" dirty="0">
                <a:solidFill>
                  <a:srgbClr val="0083A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(if applicable)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Font typeface="+mj-lt"/>
              <a:buAutoNum type="romanUcPeriod"/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Adjournment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72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20B0B-BCC1-4BED-BF4D-17691AE3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990600"/>
            <a:ext cx="388619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2024 Spring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MAPS Results</a:t>
            </a:r>
          </a:p>
        </p:txBody>
      </p:sp>
      <p:pic>
        <p:nvPicPr>
          <p:cNvPr id="5" name="Graphic 4" descr="sketch of trophy on top of stack of books">
            <a:extLst>
              <a:ext uri="{FF2B5EF4-FFF2-40B4-BE49-F238E27FC236}">
                <a16:creationId xmlns:a16="http://schemas.microsoft.com/office/drawing/2014/main" id="{382A4C56-4887-E643-AA59-89B7118B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3212" y="3962400"/>
            <a:ext cx="1531180" cy="2041573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1A1B89-DB1A-2123-907D-103A9D8B7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3304" y="1782786"/>
            <a:ext cx="5410200" cy="2865414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3200" b="1" u="sng" dirty="0">
                <a:solidFill>
                  <a:schemeClr val="accent1"/>
                </a:solidFill>
              </a:rPr>
              <a:t>Data Points to Consider</a:t>
            </a:r>
          </a:p>
          <a:p>
            <a:pPr>
              <a:lnSpc>
                <a:spcPts val="2000"/>
              </a:lnSpc>
            </a:pPr>
            <a:r>
              <a:rPr lang="en-US" b="1" dirty="0"/>
              <a:t>Spring Results</a:t>
            </a:r>
          </a:p>
          <a:p>
            <a:pPr>
              <a:lnSpc>
                <a:spcPts val="2000"/>
              </a:lnSpc>
              <a:buClr>
                <a:schemeClr val="bg1"/>
              </a:buClr>
            </a:pPr>
            <a:r>
              <a:rPr lang="en-US" b="1" dirty="0"/>
              <a:t>Fall to Spring Comparison</a:t>
            </a:r>
          </a:p>
          <a:p>
            <a:pPr lvl="1">
              <a:lnSpc>
                <a:spcPts val="2000"/>
              </a:lnSpc>
            </a:pPr>
            <a:r>
              <a:rPr lang="en-US" dirty="0"/>
              <a:t>Literacy</a:t>
            </a:r>
          </a:p>
          <a:p>
            <a:pPr lvl="1">
              <a:lnSpc>
                <a:spcPts val="2000"/>
              </a:lnSpc>
            </a:pPr>
            <a:r>
              <a:rPr lang="en-US" dirty="0"/>
              <a:t>Numeracy</a:t>
            </a:r>
          </a:p>
        </p:txBody>
      </p:sp>
    </p:spTree>
    <p:extLst>
      <p:ext uri="{BB962C8B-B14F-4D97-AF65-F5344CB8AC3E}">
        <p14:creationId xmlns:p14="http://schemas.microsoft.com/office/powerpoint/2010/main" val="2645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474911" y="1193800"/>
            <a:ext cx="8763002" cy="44704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000" dirty="0"/>
              <a:t>MAP Reading</a:t>
            </a:r>
          </a:p>
          <a:p>
            <a:pPr>
              <a:buClr>
                <a:schemeClr val="tx1"/>
              </a:buClr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E4D59-CA39-10A9-DC4C-81A54D014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11" y="1976234"/>
            <a:ext cx="10056813" cy="40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360612" y="228600"/>
            <a:ext cx="8763002" cy="44704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000" dirty="0"/>
              <a:t>MAP Reading Domains</a:t>
            </a:r>
          </a:p>
          <a:p>
            <a:pPr>
              <a:buClr>
                <a:schemeClr val="tx1"/>
              </a:buClr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FF9AC-3862-C508-C248-B85957ECF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812" y="838200"/>
            <a:ext cx="1005095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474911" y="1193800"/>
            <a:ext cx="8763002" cy="44704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000" dirty="0"/>
              <a:t>MAP Math</a:t>
            </a:r>
          </a:p>
          <a:p>
            <a:pPr>
              <a:buClr>
                <a:schemeClr val="tx1"/>
              </a:buClr>
            </a:pPr>
            <a:endParaRPr lang="en-US" sz="2000" dirty="0"/>
          </a:p>
          <a:p>
            <a:pPr>
              <a:buClr>
                <a:schemeClr val="tx1"/>
              </a:buClr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FDE2A-BBE4-E933-0D32-5AB5F935C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12" y="1895260"/>
            <a:ext cx="10021114" cy="420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7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474911" y="1193800"/>
            <a:ext cx="8763002" cy="44704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000" dirty="0"/>
              <a:t>MAP Math Domains</a:t>
            </a:r>
          </a:p>
          <a:p>
            <a:pPr>
              <a:buClr>
                <a:schemeClr val="tx1"/>
              </a:buClr>
            </a:pPr>
            <a:endParaRPr lang="en-US" sz="2000" dirty="0"/>
          </a:p>
          <a:p>
            <a:pPr>
              <a:buClr>
                <a:schemeClr val="tx1"/>
              </a:buClr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3E08AC-16D9-E0C4-9094-5B2A8E217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11" y="1642812"/>
            <a:ext cx="10173535" cy="46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485C6F9-716F-BB86-9D3C-12A0E9B6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685800"/>
            <a:ext cx="3886199" cy="12954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Needs Assessment</a:t>
            </a:r>
          </a:p>
        </p:txBody>
      </p:sp>
      <p:pic>
        <p:nvPicPr>
          <p:cNvPr id="9" name="Graphic 8" descr="sketch of a few books with a pencil">
            <a:extLst>
              <a:ext uri="{FF2B5EF4-FFF2-40B4-BE49-F238E27FC236}">
                <a16:creationId xmlns:a16="http://schemas.microsoft.com/office/drawing/2014/main" id="{4285B7C6-78CD-6494-6B57-20CB811B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7113" y="3943350"/>
            <a:ext cx="1905000" cy="2228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680326-D74B-1C77-D18B-6040AF94461A}"/>
              </a:ext>
            </a:extLst>
          </p:cNvPr>
          <p:cNvSpPr txBox="1"/>
          <p:nvPr/>
        </p:nvSpPr>
        <p:spPr>
          <a:xfrm>
            <a:off x="5865813" y="1828800"/>
            <a:ext cx="5562600" cy="25483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u="sng" dirty="0">
                <a:solidFill>
                  <a:schemeClr val="accent1"/>
                </a:solidFill>
              </a:rPr>
              <a:t>Needs Assessment</a:t>
            </a:r>
          </a:p>
          <a:p>
            <a:pPr>
              <a:lnSpc>
                <a:spcPct val="95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1800" dirty="0">
                <a:solidFill>
                  <a:schemeClr val="bg1"/>
                </a:solidFill>
              </a:rPr>
              <a:t>During this Needs Assessment, we will look at data from the Spring MAPS administration and identify 2-3 potential needs for the 2024-2025 school year. </a:t>
            </a:r>
            <a:endParaRPr lang="en-US" sz="1800">
              <a:solidFill>
                <a:schemeClr val="bg1"/>
              </a:solidFill>
              <a:cs typeface="Quire Sans"/>
            </a:endParaRPr>
          </a:p>
          <a:p>
            <a:pPr>
              <a:lnSpc>
                <a:spcPct val="95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1800" dirty="0">
                <a:solidFill>
                  <a:schemeClr val="bg1"/>
                </a:solidFill>
              </a:rPr>
              <a:t>This discussion will help school leadership as they complete the school’s 2024-2025 Continuous Improvement Plan.</a:t>
            </a:r>
            <a:endParaRPr lang="en-US" sz="1800" dirty="0">
              <a:solidFill>
                <a:schemeClr val="bg1"/>
              </a:solidFill>
              <a:cs typeface="Quire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22AF6-AF52-836E-0DB9-34377082B835}"/>
              </a:ext>
            </a:extLst>
          </p:cNvPr>
          <p:cNvSpPr txBox="1"/>
          <p:nvPr/>
        </p:nvSpPr>
        <p:spPr>
          <a:xfrm>
            <a:off x="760412" y="2057400"/>
            <a:ext cx="259670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>
                <a:solidFill>
                  <a:schemeClr val="accent6"/>
                </a:solidFill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5479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1951-E820-9A40-A58A-02C9B6F6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209800"/>
            <a:ext cx="7696200" cy="3505200"/>
          </a:xfrm>
        </p:spPr>
        <p:txBody>
          <a:bodyPr vert="horz" lIns="121899" tIns="60949" rIns="121899" bIns="60949" rtlCol="0" anchor="t">
            <a:noAutofit/>
          </a:bodyPr>
          <a:lstStyle/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What does this data tell us?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What good news is there to celebrate?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Where are growth opportunities?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spc="-5" dirty="0">
                <a:latin typeface="Calibri"/>
                <a:cs typeface="Calibri"/>
              </a:rPr>
              <a:t>What trends do we see in the data?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05E292-90B4-154E-4F26-BFD92A73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304800"/>
            <a:ext cx="5943600" cy="13716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5"/>
                </a:solidFill>
              </a:rPr>
              <a:t>Needs Assessment:</a:t>
            </a:r>
            <a:br>
              <a:rPr lang="en-US" sz="4000" b="1" dirty="0">
                <a:solidFill>
                  <a:schemeClr val="accent5"/>
                </a:solidFill>
              </a:rPr>
            </a:br>
            <a:r>
              <a:rPr lang="en-US" sz="4000" b="1" dirty="0">
                <a:solidFill>
                  <a:schemeClr val="accent5"/>
                </a:solidFill>
              </a:rPr>
              <a:t>Guiding Questions</a:t>
            </a:r>
          </a:p>
        </p:txBody>
      </p:sp>
    </p:spTree>
    <p:extLst>
      <p:ext uri="{BB962C8B-B14F-4D97-AF65-F5344CB8AC3E}">
        <p14:creationId xmlns:p14="http://schemas.microsoft.com/office/powerpoint/2010/main" val="30392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APS 9">
      <a:dk1>
        <a:sysClr val="windowText" lastClr="000000"/>
      </a:dk1>
      <a:lt1>
        <a:srgbClr val="F2F2F2"/>
      </a:lt1>
      <a:dk2>
        <a:srgbClr val="0083A9"/>
      </a:dk2>
      <a:lt2>
        <a:srgbClr val="FCF5D9"/>
      </a:lt2>
      <a:accent1>
        <a:srgbClr val="F3CF45"/>
      </a:accent1>
      <a:accent2>
        <a:srgbClr val="159839"/>
      </a:accent2>
      <a:accent3>
        <a:srgbClr val="595B5D"/>
      </a:accent3>
      <a:accent4>
        <a:srgbClr val="D47B22"/>
      </a:accent4>
      <a:accent5>
        <a:srgbClr val="0083A9"/>
      </a:accent5>
      <a:accent6>
        <a:srgbClr val="A92A91"/>
      </a:accent6>
      <a:hlink>
        <a:srgbClr val="A92A91"/>
      </a:hlink>
      <a:folHlink>
        <a:srgbClr val="0083A9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penHousePresentation_Secondary_LH_v3" id="{A38E0FFE-ECDB-44BE-8577-D6512191ACD4}" vid="{4FA1BF9C-2DCC-46C6-8391-41CEACF18D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77F1402712049B4BB4CDB1A03C7C8" ma:contentTypeVersion="12" ma:contentTypeDescription="Create a new document." ma:contentTypeScope="" ma:versionID="aba3203bfac88187c93facff2eb8fd8a">
  <xsd:schema xmlns:xsd="http://www.w3.org/2001/XMLSchema" xmlns:xs="http://www.w3.org/2001/XMLSchema" xmlns:p="http://schemas.microsoft.com/office/2006/metadata/properties" xmlns:ns2="8dcae609-94e2-4108-915c-852935aa21ad" xmlns:ns3="e136758a-e7f7-4029-9cdc-709c7a6ff021" targetNamespace="http://schemas.microsoft.com/office/2006/metadata/properties" ma:root="true" ma:fieldsID="11b49e3cfaeb317e36b4115f9e0514bc" ns2:_="" ns3:_="">
    <xsd:import namespace="8dcae609-94e2-4108-915c-852935aa21ad"/>
    <xsd:import namespace="e136758a-e7f7-4029-9cdc-709c7a6ff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ae609-94e2-4108-915c-852935aa2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6758a-e7f7-4029-9cdc-709c7a6ff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e07957-30af-4dd9-8e9a-b62ef1071eb2}" ma:internalName="TaxCatchAll" ma:showField="CatchAllData" ma:web="e136758a-e7f7-4029-9cdc-709c7a6ff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cae609-94e2-4108-915c-852935aa21ad">
      <Terms xmlns="http://schemas.microsoft.com/office/infopath/2007/PartnerControls"/>
    </lcf76f155ced4ddcb4097134ff3c332f>
    <TaxCatchAll xmlns="e136758a-e7f7-4029-9cdc-709c7a6ff021" xsi:nil="true"/>
    <SharedWithUsers xmlns="e136758a-e7f7-4029-9cdc-709c7a6ff021">
      <UserInfo>
        <DisplayName>Barnett, Carolyn</DisplayName>
        <AccountId>14</AccountId>
        <AccountType/>
      </UserInfo>
      <UserInfo>
        <DisplayName>Gipson, Chaundra</DisplayName>
        <AccountId>16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1D4BB-FA46-4BEA-BE1B-8695FF06F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cae609-94e2-4108-915c-852935aa21ad"/>
    <ds:schemaRef ds:uri="e136758a-e7f7-4029-9cdc-709c7a6ff0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9DED2-7065-407C-BB58-BE430B9CE579}">
  <ds:schemaRefs>
    <ds:schemaRef ds:uri="http://schemas.microsoft.com/office/2006/documentManagement/types"/>
    <ds:schemaRef ds:uri="http://purl.org/dc/terms/"/>
    <ds:schemaRef ds:uri="ffb952a0-74d9-4848-89d6-000c4b1b707a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37e30bb-5f32-4411-a640-0b4044b692bf"/>
    <ds:schemaRef ds:uri="http://purl.org/dc/elements/1.1/"/>
    <ds:schemaRef ds:uri="8dcae609-94e2-4108-915c-852935aa21ad"/>
    <ds:schemaRef ds:uri="e136758a-e7f7-4029-9cdc-709c7a6ff021"/>
  </ds:schemaRefs>
</ds:datastoreItem>
</file>

<file path=customXml/itemProps3.xml><?xml version="1.0" encoding="utf-8"?>
<ds:datastoreItem xmlns:ds="http://schemas.openxmlformats.org/officeDocument/2006/customXml" ds:itemID="{4821F24C-180F-49A0-B2F6-EF47009CB8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Back to school night presentation</Template>
  <TotalTime>742</TotalTime>
  <Words>380</Words>
  <Application>Microsoft Office PowerPoint</Application>
  <PresentationFormat>Custom</PresentationFormat>
  <Paragraphs>86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Arial,Sans-Serif</vt:lpstr>
      <vt:lpstr>Calibri</vt:lpstr>
      <vt:lpstr>Century Gothic</vt:lpstr>
      <vt:lpstr>Courier New</vt:lpstr>
      <vt:lpstr>Quire Sans</vt:lpstr>
      <vt:lpstr>Sagona Book</vt:lpstr>
      <vt:lpstr>Class open house presentation</vt:lpstr>
      <vt:lpstr>GO Team Meeting</vt:lpstr>
      <vt:lpstr>Agenda</vt:lpstr>
      <vt:lpstr>2024 Spring MAPS Results</vt:lpstr>
      <vt:lpstr>PowerPoint Presentation</vt:lpstr>
      <vt:lpstr>PowerPoint Presentation</vt:lpstr>
      <vt:lpstr>PowerPoint Presentation</vt:lpstr>
      <vt:lpstr>PowerPoint Presentation</vt:lpstr>
      <vt:lpstr>Needs Assessment</vt:lpstr>
      <vt:lpstr>Needs Assessment: Guiding Questions</vt:lpstr>
      <vt:lpstr>PowerPoint Presentation</vt:lpstr>
      <vt:lpstr>Information Items</vt:lpstr>
      <vt:lpstr>Principal’s Report</vt:lpstr>
      <vt:lpstr>PowerPoint Presentation</vt:lpstr>
      <vt:lpstr>Additional Information Items</vt:lpstr>
      <vt:lpstr>Announcements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 House</dc:title>
  <dc:creator>Jacobi, Diane</dc:creator>
  <cp:lastModifiedBy>Oliver, Krystil</cp:lastModifiedBy>
  <cp:revision>32</cp:revision>
  <dcterms:created xsi:type="dcterms:W3CDTF">2023-03-21T20:20:37Z</dcterms:created>
  <dcterms:modified xsi:type="dcterms:W3CDTF">2024-04-30T17:40:25Z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